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3B533-9984-45B7-870D-C41CB3418380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CC170-8923-4A88-9ACF-51E43D56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0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CC170-8923-4A88-9ACF-51E43D5670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9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CC170-8923-4A88-9ACF-51E43D56703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0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8C6-0C71-424D-A352-0DAAE689428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143-87E8-4DCE-AD48-0B615156BB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8C6-0C71-424D-A352-0DAAE689428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143-87E8-4DCE-AD48-0B615156B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8C6-0C71-424D-A352-0DAAE689428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143-87E8-4DCE-AD48-0B615156B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8C6-0C71-424D-A352-0DAAE689428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143-87E8-4DCE-AD48-0B615156BB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8C6-0C71-424D-A352-0DAAE689428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143-87E8-4DCE-AD48-0B615156B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8C6-0C71-424D-A352-0DAAE689428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143-87E8-4DCE-AD48-0B615156BB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8C6-0C71-424D-A352-0DAAE689428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143-87E8-4DCE-AD48-0B615156BB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8C6-0C71-424D-A352-0DAAE689428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143-87E8-4DCE-AD48-0B615156B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8C6-0C71-424D-A352-0DAAE689428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143-87E8-4DCE-AD48-0B615156B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8C6-0C71-424D-A352-0DAAE689428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143-87E8-4DCE-AD48-0B615156B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8C6-0C71-424D-A352-0DAAE689428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F143-87E8-4DCE-AD48-0B615156BB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5B78C6-0C71-424D-A352-0DAAE689428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9EF143-87E8-4DCE-AD48-0B615156BB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SS User\Рабочий стол\brs_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5005737" cy="107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060848"/>
            <a:ext cx="74168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Страховая компания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4293096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несем страховую культуру, финансовую защиту, уверенность и спокойствие в любой области вашей деятельности через персональный подход, высокий уровень обслуживания и надежности»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страхования квартир, домов и иного имущества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60" y="694024"/>
            <a:ext cx="2130263" cy="1694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88750"/>
            <a:ext cx="65527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квартир и имущества в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квартиру; отделку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прочее имущество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квартир и имущества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«Домовой»</a:t>
            </a: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квартире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взрыв газа, удар молнии;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повреждение, хулиганство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имуществу в квартире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взрыв газа, удар молнии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и паром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грабеж, разбой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повреждение, хулиганство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72544"/>
            <a:ext cx="2050457" cy="153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46" y="2708920"/>
            <a:ext cx="2191490" cy="1565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8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8" y="260648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страхование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ответственности владельца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квартиры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включает: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взрыв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программа по страхованию домов, дач и иного имущества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коттеджи, дачи, даже если они еще не зарегистрированы в установленном порядке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хозяйственные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 (баня, гараж, беседка, погреб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 забор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ворота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фонари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прожекторы, установленные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участке; садово-огородный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материалы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мебель; бытовую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прочее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448" y="4293547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 следующие риски: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пожар, взрыв газа, удар молнии; повреждение водой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паром;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грабеж, разбой;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 повреждение, хулиганство;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стихийные бедствия;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падение, столкновение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448" y="5373216"/>
            <a:ext cx="8736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 сам выбирает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защиты имущества, включая в нее только те риски, которые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сочтет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необходимыми. Договор страхования может быть заключен без осмотра и составления описи 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13991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страхования от несчастного случая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764704"/>
            <a:ext cx="84249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можно застраховать от несчастных случаев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страхования от несчастных случаев можно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застраховать: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себя;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свою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семью;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своих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любого человека,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может быть застрахованным лицом по правилам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застраховать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страхования можно застраховать все возможные последствия несчастного случая: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физическую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травму или увечье;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временную нетрудоспособность;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постоянную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нетрудоспособность (инвалидность);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смерть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7251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02" y="339583"/>
            <a:ext cx="2714970" cy="1852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42493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страхования от несчастных случаев «Личная защита»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следующие условия:</a:t>
            </a: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Страхуются любые возможные последствия несчастного случая: получение травм или увечий, инвалидность или смерть.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Страховая сумма устанавливается отдельно по каждому риску.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Застрахованы могут быть лица в возрасте от 18 до 64 лет.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страхования действует 24 часа в сутки в течение срока страхования  (от 1 дня до 1 года).</a:t>
            </a:r>
          </a:p>
          <a:p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расчет стоимости программы при страховании на 1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78469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68214"/>
              </p:ext>
            </p:extLst>
          </p:nvPr>
        </p:nvGraphicFramePr>
        <p:xfrm>
          <a:off x="467544" y="3284984"/>
          <a:ext cx="7690104" cy="3085854"/>
        </p:xfrm>
        <a:graphic>
          <a:graphicData uri="http://schemas.openxmlformats.org/drawingml/2006/table">
            <a:tbl>
              <a:tblPr/>
              <a:tblGrid>
                <a:gridCol w="1453896"/>
                <a:gridCol w="1783080"/>
                <a:gridCol w="1938528"/>
                <a:gridCol w="2514600"/>
              </a:tblGrid>
              <a:tr h="256032">
                <a:tc rowSpan="2"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Страховой взнос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страховой суммы при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Получении травмы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установления инвалидности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летального исхода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2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6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60$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1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80$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6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100$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6000$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1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страхования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Личная защита-Детский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 до 17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любых возможных последствий несчастного случая: травмы, переломы, отравления и прочие последствия несчастного случая, включая установление инвалидности,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0486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программы страхования при сроке страхования 1 год: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97427"/>
              </p:ext>
            </p:extLst>
          </p:nvPr>
        </p:nvGraphicFramePr>
        <p:xfrm>
          <a:off x="251520" y="2574196"/>
          <a:ext cx="4846216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848"/>
                <a:gridCol w="648072"/>
                <a:gridCol w="648072"/>
                <a:gridCol w="648072"/>
                <a:gridCol w="648072"/>
                <a:gridCol w="720080"/>
              </a:tblGrid>
              <a:tr h="273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суммы по рискам,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4869160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21257"/>
              </p:ext>
            </p:extLst>
          </p:nvPr>
        </p:nvGraphicFramePr>
        <p:xfrm>
          <a:off x="251520" y="4535016"/>
          <a:ext cx="4846216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848"/>
                <a:gridCol w="648072"/>
                <a:gridCol w="648072"/>
                <a:gridCol w="648072"/>
                <a:gridCol w="648072"/>
                <a:gridCol w="720080"/>
              </a:tblGrid>
              <a:tr h="273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суммы по рискам,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трелка влево 7"/>
          <p:cNvSpPr/>
          <p:nvPr/>
        </p:nvSpPr>
        <p:spPr>
          <a:xfrm>
            <a:off x="5724128" y="2780928"/>
            <a:ext cx="2808312" cy="136815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Для детей в возрасте от 1 до 10 лет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5796136" y="4725144"/>
            <a:ext cx="2736304" cy="129614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Для детей в возрасте от 10 до 17 лет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576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568952" cy="40011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ЗАО "СК "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корпоративным клиентам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60" y="764704"/>
            <a:ext cx="2934072" cy="1956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4366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транспортных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272" y="1212428"/>
            <a:ext cx="56166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транспортных средств корпоративных клиентов осуществляется по АВТО-КАСКО, на условиях, аналогичных условиям страхования транспортных средств частных клиентов. 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2 программы страхования: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КАСКО – Бизнес –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КАСКО – Бизнес -Эконом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272" y="3212976"/>
            <a:ext cx="88672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 предусмотрено возмещение ущерба, полученного в следующих случаях: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дорожно-транспортное происшествие;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пожар, самовозгорание, взрыв;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стихийные явления природы;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попадание или падение камней и предметов;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повреждение или уничтожение деталей остекления, освещения транспортного средства из-за попадания (падения) камней, посторонних предметов (например, из-под колес впереди идущей машины);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действия третьих лиц, повлекшие за собой повреждение или уничтожение транспортного средства, включая хищение отдельных частей и деталей транспортного средства (дополнительного оборудования);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хищение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средства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9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64" y="0"/>
            <a:ext cx="2183904" cy="163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7304" y="299570"/>
            <a:ext cx="2492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грузов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95102"/>
            <a:ext cx="8352928" cy="581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страхования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</a:t>
            </a:r>
          </a:p>
          <a:p>
            <a:endParaRPr lang="en-US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 ответственностью за все риски»</a:t>
            </a:r>
          </a:p>
          <a:p>
            <a:endParaRPr lang="ru-RU" sz="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озмещается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 от утраты (гибели) или повреждения всего или части застрахованного груза, наступивший по любой причине, а также убытки, расходы и взносы по общей аварии по доле груза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 ответственностью за частичную аварию»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 возмещается вследствие:</a:t>
            </a:r>
            <a:endParaRPr lang="ru-RU" sz="16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- пожара и взрыва на перевозочном средстве;</a:t>
            </a:r>
            <a:br>
              <a:rPr lang="ru-RU" sz="1600" dirty="0"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- столкновения перевозочного средства с любым внешним объектом, кроме контакта с водой;</a:t>
            </a:r>
            <a:br>
              <a:rPr lang="ru-RU" sz="1600" dirty="0"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- опрокидывания или крушения наземных транспортных средств;</a:t>
            </a:r>
            <a:br>
              <a:rPr lang="ru-RU" sz="1600" dirty="0"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- посадки судна на мель, выбрасывания на берег, опрокидывания или затопления судна;</a:t>
            </a:r>
            <a:br>
              <a:rPr lang="ru-RU" sz="1600" dirty="0"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- разгрузки груза в порту в результате аварии;</a:t>
            </a:r>
            <a:br>
              <a:rPr lang="ru-RU" sz="1600" dirty="0"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- бури, вихря, вулканического извержения, удара молнии и других стихийных бедствий;</a:t>
            </a:r>
            <a:br>
              <a:rPr lang="ru-RU" sz="1600" dirty="0"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- убытков, расходов и взносов по общей аварии по доле груза;</a:t>
            </a:r>
            <a:br>
              <a:rPr lang="ru-RU" sz="1600" dirty="0"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- проникновения морской, озерной или речной воды в трюм судна или баржи, иное транспортное средство, контейнер с грузом или место временного хранения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latin typeface="Times New Roman"/>
                <a:ea typeface="Calibri"/>
                <a:cs typeface="Times New Roman"/>
              </a:rPr>
              <a:t>3) </a:t>
            </a:r>
            <a:r>
              <a:rPr lang="ru-RU" sz="1600" i="1" u="sng" dirty="0">
                <a:latin typeface="Times New Roman"/>
                <a:ea typeface="Calibri"/>
                <a:cs typeface="Times New Roman"/>
              </a:rPr>
              <a:t>"Без ответственности за повреждения, кроме случаев крушения"</a:t>
            </a:r>
            <a:endParaRPr lang="ru-RU" sz="1600" i="1" u="sng" dirty="0">
              <a:latin typeface="Calibri"/>
              <a:ea typeface="Calibri"/>
              <a:cs typeface="Times New Roman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 от повреждения застрахованного груза по данному варианту возмещается, только если он вызван крушением перевозочного средства.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6092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корпоративных клиентов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66313"/>
            <a:ext cx="82089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Застраховать можно:</a:t>
            </a:r>
          </a:p>
          <a:p>
            <a:pPr algn="just"/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оборотные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незавершенные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строительством объекты;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трубопроводы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стекло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выставочные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религиозного культа;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произведения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уникальные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антикварные предметы;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изделия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драгоценных металлов и драгоценных, полудрагоценных и поделочных камней.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4804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Застраховать можно от: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пожара; удара молнии; падения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летательных объектов, их частей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груза; повреждения водой; стихийных бедствий; взрыва; кражи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грабежа,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разбоя; поломки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(аварии) машин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; дорожно-транспортного происшествия ; повреждения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(гибели) имущества из-за отключения холодильных установок.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73" y="836712"/>
            <a:ext cx="3607879" cy="2708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363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медицинских расходов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238" y="660759"/>
            <a:ext cx="86732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Страховая компания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предлагает программы страхования различного уровня: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руководителей;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для рядовых сотрудников;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для членов семей сотрудников.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838" y="1803544"/>
            <a:ext cx="8356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от несчастных случаев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06" y="2205190"/>
            <a:ext cx="920611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можно застраховать от несчастных случаев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страхования от несчастных случаев можно застраховать:</a:t>
            </a:r>
          </a:p>
          <a:p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руководителей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уровня;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рядовых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членов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сотрудников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застраховать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договору страхования можно застраховать все возможные последствия несчастного случая:</a:t>
            </a:r>
          </a:p>
          <a:p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травму или увечье;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временную нетрудоспособность;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постоянную нетрудоспособность (инвалидность);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смерть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14757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0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528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гражданской ответственности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528" y="620688"/>
            <a:ext cx="8864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"СК "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предлагает страхование: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гражданской ответственности перевозчика;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гражданской ответственности экспедитора;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гражданской ответственности организаций, создающих повышенную опасность для окружающих;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гражданской ответственности владельцев воздушных судов;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общегражданской ответственности;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ответственности товаропроизводителя;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профессиональной ответственности. 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полису страхования гражданской ответственности, в частности, могут быть застрахованы: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расходы, связанные с возмещением вреда, причиненного жизни и здоровью третьих лиц;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расходы, связанные с возмещением ущерба, причиненного имуществу третьих лиц;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расходы предприятия по уменьшению вреда;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расходы на ведение дел в судебных и арбитражных органах;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расходы для выяснения обстоятельств и причин наступления страхового случая.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36" y="116632"/>
            <a:ext cx="2710441" cy="2032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SS User\Рабочий стол\brs_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2759"/>
            <a:ext cx="1130424" cy="117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374" y="476672"/>
            <a:ext cx="498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 «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Белросстраха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374" y="1052737"/>
            <a:ext cx="75730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«СК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основано в 2009 году путем объединения двух белорусских страховых компаний: ЗСАО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Бролли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(на рынке с 1994 г.) 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ЗАО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(на рынке с 1991 г.). Собственником компании является Группа РЕСО,  объединяющая более 30 компаний,  работающих в различных отраслях бизнеса в России и СНГ.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это универсальная страховая компания с лицензией на 29 видов страховых услуг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«СК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располагает собственными офисными зданиями и помещениями Минске, Гомеле, Витебске. 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команда компании насчитывает более 400 сотрудников.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обладает высокоэффективной сетью страховых агентов. 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страховым партнером многих крупных банков Беларуси: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Белгазпромбанка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Белросбанка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МТБанка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Приорбанка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«Банка ВТБ» 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Перестраховочная защита компании обеспечена «Белорусской национальной перестраховочной организацией» и перестраховочными организациями, входящими в Группу РЕСО, что позволяет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принимать на страхование крупные риски.</a:t>
            </a:r>
          </a:p>
        </p:txBody>
      </p:sp>
    </p:spTree>
    <p:extLst>
      <p:ext uri="{BB962C8B-B14F-4D97-AF65-F5344CB8AC3E}">
        <p14:creationId xmlns:p14="http://schemas.microsoft.com/office/powerpoint/2010/main" val="33558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462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деятельности СК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25895"/>
              </p:ext>
            </p:extLst>
          </p:nvPr>
        </p:nvGraphicFramePr>
        <p:xfrm>
          <a:off x="179512" y="444734"/>
          <a:ext cx="8712969" cy="618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2304256"/>
                <a:gridCol w="2160241"/>
              </a:tblGrid>
              <a:tr h="5359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январь – декабрь 2014 года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январь – декабрь 2013 года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79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денежных средств - всего: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230115639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187116406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48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страховых взносов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213531846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177040508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договорам прямого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страхования и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сострахования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именно: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211049765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172504770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09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Добровольное страхование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Имущественное страхование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страхование имущества предприятий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страхование имущества граждан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181519637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90055901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86278170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157520314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81520300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74536100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Личное страхование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страхование жизни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страхование медицинских расходов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страхование  от несчастных случаев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40584596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10105230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4199687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35478630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87410202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3542102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Страхование ответственности – всего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гражданской ответственности владельцев квартир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 гражданской ответственности за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причинение вреда в связи с осуществлением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проф.деятельности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5195876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710339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355295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4752302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602450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9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</a:t>
                      </a:r>
                      <a:r>
                        <a:rPr lang="ru-RU" sz="160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страхование</a:t>
                      </a:r>
                      <a:endParaRPr lang="ru-RU" sz="16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0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53247"/>
              </p:ext>
            </p:extLst>
          </p:nvPr>
        </p:nvGraphicFramePr>
        <p:xfrm>
          <a:off x="251520" y="208072"/>
          <a:ext cx="8712969" cy="661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2304256"/>
                <a:gridCol w="2160241"/>
              </a:tblGrid>
              <a:tr h="5359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январь – декабрь 2014 года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январь – декабрь 2013 года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795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Уплачено денежных средств - всего: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225486984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162177758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275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уплачено страховых премий по рискам, переданным в перестрахование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3794656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3781379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689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Выплачено страхового возмещения и обеспечения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107822561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74900762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3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Уплачено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возмещение доли убытков по рискам, принятым в перестрахование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830196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227281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7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Перечислено по договорам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сострахования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Уплачены комиссионные и брокерские вознаграждения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99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предупредительных мероприятий и финансирование в гарантийные фонды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466143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315716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9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оплату труда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50008715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36636668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уплату налогов и сборов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34572194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21118373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0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2601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страховых компаний в Республике Беларусь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294820"/>
              </p:ext>
            </p:extLst>
          </p:nvPr>
        </p:nvGraphicFramePr>
        <p:xfrm>
          <a:off x="251519" y="532712"/>
          <a:ext cx="8280920" cy="5477458"/>
        </p:xfrm>
        <a:graphic>
          <a:graphicData uri="http://schemas.openxmlformats.org/drawingml/2006/table">
            <a:tbl>
              <a:tblPr/>
              <a:tblGrid>
                <a:gridCol w="864097"/>
                <a:gridCol w="2448271"/>
                <a:gridCol w="1656184"/>
                <a:gridCol w="1656184"/>
                <a:gridCol w="1656184"/>
              </a:tblGrid>
              <a:tr h="52002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31881" marR="31881" marT="15941" marB="15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Стра­ховщи­к</a:t>
                      </a:r>
                    </a:p>
                  </a:txBody>
                  <a:tcPr marL="31881" marR="31881" marT="15941" marB="15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Пре­мии­, млн. руб.</a:t>
                      </a:r>
                    </a:p>
                  </a:txBody>
                  <a:tcPr marL="31881" marR="31881" marT="15941" marB="15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Выпла­ты, млн. руб.</a:t>
                      </a:r>
                    </a:p>
                  </a:txBody>
                  <a:tcPr marL="31881" marR="31881" marT="15941" marB="15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Чиста­я при­быль (убыто­к), млн. руб.</a:t>
                      </a:r>
                    </a:p>
                  </a:txBody>
                  <a:tcPr marL="31881" marR="31881" marT="15941" marB="15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Белго­сстра­х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2 618 682,5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1 284 032,9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208 358,3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554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Таск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386 450,7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206 988,5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35 955,9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Промтра­нсинве­ст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341 552,4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140 643,9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20 619,2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Белне­фтестра­х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332 209,1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137 479,6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24 420,9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Белэкси­мгара­нт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299 671,5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57 609,4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32 572,3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Белро­сстра­х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230115639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76 073,5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16 011,7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ППФ Стра­хова­ние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177 254,7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3 255,8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47 798,3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Белко­опстра­х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147 612,4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72 518,6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5 197,6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 энд Би иншуре­нс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139 551,6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105 342,9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-50 328,4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554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Купа­ла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93 683,8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24 801,4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13 113,6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7228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Дельта­ Стра­хова­ние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66 176,1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1 174,5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2 335,1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БелИнго­стра­х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61 337,5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44 982,9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868,7</a:t>
                      </a:r>
                    </a:p>
                  </a:txBody>
                  <a:tcPr marL="31881" marR="31881" marT="15941" marB="159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27388" y="73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Сегодня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совокупные активы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более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53 808 699 тыс. бел.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капитал — более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181 156 154 тыс. бел.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уставный капитал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710 852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бел. руб.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резервы сформированы в иностранной валюте и составляют в эквиваленте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2 691 679 тыс. бел. руб.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денежные средства, обеспечивающие обязательства компании, размещены в крупнейших банках Республики Беларусь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краткосрочной перспективе прогнозируется значительное увеличение активов компании в результате роста собственной рыночной активности.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компания формирует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оттачивает новые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работы новой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 ближайшее время должна будет принять на вооружение перспективные страховые технологии, как переданные нам россиянами, так и созданные на основе лучших разработок двух белорусских компаний. Резко возрастет качество клиентского сервиса.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частности, в сфере урегулирования убытков будет внедрен принцип «одно окно», сроки выплат сократятся до пяти дней, процедура урегулирования претензий станет более прозрачной и понятной для страхователя. Не останется незамеченным и расширение перечня страховых продуктов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конечном итоге создать уникальный для Беларуси сервис страховых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заявку на лидерство как компания, располагающая солидным запасом прочности и собственной эффективной стратегией устойчивого развития.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36" y="11663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Закрытое акционерное общество "Страховая Компания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было зарегистрировано в Едином государственном регистре юридических лиц и индивидуальных предпринимателей за N 100782388 17 февраля 2009 года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8100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1593"/>
            <a:ext cx="1127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7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 "СК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имеет лицензию на право осуществления страховой деятельности № 02200/13-00016, действительную до 18 марта 2019 года.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7471"/>
            <a:ext cx="3689970" cy="50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6312"/>
            <a:ext cx="3743139" cy="514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99392"/>
            <a:ext cx="1127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4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компании «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64034"/>
            <a:ext cx="1127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176336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клиентами сотрудники ЗАО "СК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руководствуются следующими принципами: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сервиса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каждому клиенту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обслуживание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урегулирование, при котором клиент получает выплату во всех обоснованных случаях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процессы осуществляются в соответствии со следующими принципами: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 ответственность каждого сотрудника за достижение целей компании и выполнение ее миссии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и доступность информации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в соответствии со стандартами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ценности - это профессионализм и командная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0936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услуги « СК «</a:t>
            </a:r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87129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Страховая компания «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оказывает  услуги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 лицам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страхованию: </a:t>
            </a:r>
          </a:p>
          <a:p>
            <a:pPr marL="457200" indent="-457200">
              <a:buFont typeface="Times New Roman" panose="02020603050405020304" pitchFamily="18" charset="0"/>
              <a:buChar char="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средств по АВТОКАСКО</a:t>
            </a:r>
          </a:p>
          <a:p>
            <a:pPr marL="457200" indent="-457200">
              <a:buFont typeface="Times New Roman" panose="02020603050405020304" pitchFamily="18" charset="0"/>
              <a:buChar char="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Домов, квартир и прочего имущества </a:t>
            </a:r>
          </a:p>
          <a:p>
            <a:pPr marL="457200" indent="-457200">
              <a:buFont typeface="Times New Roman" panose="02020603050405020304" pitchFamily="18" charset="0"/>
              <a:buChar char="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перед соседями</a:t>
            </a:r>
          </a:p>
          <a:p>
            <a:pPr marL="457200" indent="-457200">
              <a:buFont typeface="Times New Roman" panose="02020603050405020304" pitchFamily="18" charset="0"/>
              <a:buChar char="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несчастных случаев</a:t>
            </a:r>
          </a:p>
          <a:p>
            <a:pPr marL="457200" indent="-457200">
              <a:buFont typeface="Times New Roman" panose="02020603050405020304" pitchFamily="18" charset="0"/>
              <a:buChar char="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несчастных случаев во время поездки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границу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корпоративным клиентам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страхованию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4" y="3861048"/>
            <a:ext cx="2947108" cy="271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82" y="1340768"/>
            <a:ext cx="3190126" cy="24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407707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Trebuchet MS" panose="020B0603020202020204" pitchFamily="34" charset="0"/>
              <a:buChar char="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Автотранспорта</a:t>
            </a:r>
          </a:p>
          <a:p>
            <a:pPr marL="285750" indent="-285750">
              <a:buFont typeface="Trebuchet MS" panose="020B0603020202020204" pitchFamily="34" charset="0"/>
              <a:buChar char="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</a:p>
          <a:p>
            <a:pPr marL="285750" indent="-285750">
              <a:buFont typeface="Trebuchet MS" panose="020B0603020202020204" pitchFamily="34" charset="0"/>
              <a:buChar char="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</a:t>
            </a:r>
          </a:p>
          <a:p>
            <a:pPr marL="285750" indent="-285750">
              <a:buFont typeface="Trebuchet MS" panose="020B0603020202020204" pitchFamily="34" charset="0"/>
              <a:buChar char="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</a:t>
            </a:r>
          </a:p>
          <a:p>
            <a:pPr marL="285750" indent="-285750">
              <a:buFont typeface="Trebuchet MS" panose="020B0603020202020204" pitchFamily="34" charset="0"/>
              <a:buChar char="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расходов</a:t>
            </a:r>
          </a:p>
          <a:p>
            <a:pPr marL="285750" indent="-285750">
              <a:buFont typeface="Trebuchet MS" panose="020B0603020202020204" pitchFamily="34" charset="0"/>
              <a:buChar char="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рисков</a:t>
            </a:r>
          </a:p>
          <a:p>
            <a:pPr marL="285750" indent="-285750">
              <a:buFont typeface="Trebuchet MS" panose="020B0603020202020204" pitchFamily="34" charset="0"/>
              <a:buChar char="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несчастных случаев</a:t>
            </a:r>
          </a:p>
          <a:p>
            <a:pPr marL="285750" indent="-285750">
              <a:buFont typeface="Trebuchet MS" panose="020B0603020202020204" pitchFamily="34" charset="0"/>
              <a:buChar char="−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4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6884232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услуги для частных лиц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2698776" cy="2024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628800"/>
            <a:ext cx="475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можно застраховать по АВТОКАСКО?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132857"/>
            <a:ext cx="83809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Транспортные средства, зарегистрированные или подлежащие регистрации: легковые автомобили, грузовые автомобили, автобусы, микроавтобусы, прицепы и полуприцепы, специальные автомобили.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страхование принимаются транспортные средства со сроком эксплуатации не более 13 лет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57475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возраста автомобиля предлагаются возможные варианты страхования КАСКО: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984" y="4229321"/>
            <a:ext cx="8597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наступлении страхового случая сумма страхового возмещения рассчитывается исходя из стоимости новых запасных частей и деталей, подлежащих замене в результате страхового случая.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страхование по этому варианту принимаются транспортные средства, возраст которых не более 6 лет.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Страховое возмещение можно получить по калькуляции либо отремонтировать автомобиль на СТО, с которой у страховой компании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Белросстрах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имеются договорные отношения.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296" y="908720"/>
            <a:ext cx="5223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страхования по АВТОКАСКО </a:t>
            </a:r>
          </a:p>
        </p:txBody>
      </p:sp>
    </p:spTree>
    <p:extLst>
      <p:ext uri="{BB962C8B-B14F-4D97-AF65-F5344CB8AC3E}">
        <p14:creationId xmlns:p14="http://schemas.microsoft.com/office/powerpoint/2010/main" val="12925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52" y="188640"/>
            <a:ext cx="8746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наступлении страхового случая сумма ущерба рассчитывается с учетом износа запасных частей и деталей, подлежащих замене в результате страхового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случая. Страховое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выплачивается по калькуляции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Выбранный вариант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тариф: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варианта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выше, так как учитываются новые запасные части для автомобилей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АВТОКАСКО включает следующие программы страхования: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«КАСКО –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птима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824" y="2780928"/>
            <a:ext cx="8746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страхования предусмотрено возмещение ущерба, полученного в случаях: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дорожно-транспортного происшествия;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пожара, самовозгорания, взрыва;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стихийных явлений природы;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попадания или падения камней и предметов;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повреждения или уничтожения деталей остекления, освещения транспортного средства из-за попадания (падения) камней, посторонних предметов (например, из-под колес впереди идущей машины);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действий третьих лиц, повлекшие за собой повреждение или уничтожение транспортного средства, включая хищение отдельных частей и деталей транспортного средства (дополнительного оборудования);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хищения транспортного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7155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«КАСКО –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Автопрофи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предполагает тот же перечень страховых случаев для возмещения ущерба.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отличие  программы "КАСКО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Автопрофи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от "КАСКО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 получает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реальную экономию на страховом взносе за счет незначительного перераспределения ответственности по страховому случаю. По программе " КАСКО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Автопрофи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можно застраховаться как по варианту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и по варианту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«КАСКО – Эконом»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защиты от последствий таких событий,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полная гибель либо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хищение автомобиля.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по программе «КАСКО-Эконом» принимаются легковые ТС с регистрационными знаками (за исключением транзитных), выданными органами ГАИ Республики Беларусь, и оборудованные исправной электронной и/или действующей спутниковой противоугонной системой.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«КАСКО-Эконом» нет ограничений по месту хранения автомобиля.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365104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полис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защита-Авто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страховую защиту от несчастного случая для водителя и пассажиров. 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причинения вреда жизни и/или здоровью водителя и пассажиров вследствие дорожно-транспортного происшествия каждый пострадавший получит денежную компенсацию. Страховая сумма может быть установлена как на каждое посадочное место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для водителя и пассажиров, так и только для водителя. Максимальная страховая сумма на каждое место - 10 000 USD.</a:t>
            </a:r>
          </a:p>
        </p:txBody>
      </p:sp>
    </p:spTree>
    <p:extLst>
      <p:ext uri="{BB962C8B-B14F-4D97-AF65-F5344CB8AC3E}">
        <p14:creationId xmlns:p14="http://schemas.microsoft.com/office/powerpoint/2010/main" val="19670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B2DEA69-1114-4D8C-99F6-6BDE4CA0DCBC}"/>
</file>

<file path=customXml/itemProps2.xml><?xml version="1.0" encoding="utf-8"?>
<ds:datastoreItem xmlns:ds="http://schemas.openxmlformats.org/officeDocument/2006/customXml" ds:itemID="{59CB293C-7A5F-4068-8D47-AB404494A649}"/>
</file>

<file path=customXml/itemProps3.xml><?xml version="1.0" encoding="utf-8"?>
<ds:datastoreItem xmlns:ds="http://schemas.openxmlformats.org/officeDocument/2006/customXml" ds:itemID="{D0C79409-CC20-400B-9C34-B178CBD4EA6A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547</TotalTime>
  <Words>2439</Words>
  <Application>Microsoft Office PowerPoint</Application>
  <PresentationFormat>Экран (4:3)</PresentationFormat>
  <Paragraphs>472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Private person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SS USER</dc:creator>
  <cp:lastModifiedBy>1</cp:lastModifiedBy>
  <cp:revision>58</cp:revision>
  <dcterms:created xsi:type="dcterms:W3CDTF">2015-04-20T17:31:44Z</dcterms:created>
  <dcterms:modified xsi:type="dcterms:W3CDTF">2015-05-21T19:18:35Z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